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0FCD850-FCB6-46D7-8195-9E89FD2B3680}">
  <a:tblStyle styleId="{D0FCD850-FCB6-46D7-8195-9E89FD2B368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ac6fd175f_0_2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ac6fd175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1af073594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1af07359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0" Type="http://schemas.openxmlformats.org/officeDocument/2006/relationships/hyperlink" Target="https://docs.google.com/presentation/d/1ICyVrJWDz3YKCaw9TCeAVEnIrAARnEWrejfJuKF3siE/edit?usp=sharing" TargetMode="External"/><Relationship Id="rId9" Type="http://schemas.openxmlformats.org/officeDocument/2006/relationships/hyperlink" Target="https://docs.google.com/presentation/d/1ZfbTWt26O7yCKDfRO4tdwZwyF8hxZG4wKQiv2wR3dEk/edit?usp=sharing" TargetMode="External"/><Relationship Id="rId5" Type="http://schemas.openxmlformats.org/officeDocument/2006/relationships/hyperlink" Target="https://docs.google.com/presentation/d/1koT17q1hBRyX7dlJJP_AmVlkaKiVvnx-gG7rXs3wkoc/edit?usp=sharing" TargetMode="External"/><Relationship Id="rId6" Type="http://schemas.openxmlformats.org/officeDocument/2006/relationships/hyperlink" Target="https://docs.google.com/presentation/d/1xmyXRuGcDUub52WkdUIwKRmjeE3y1D25hdwTk1SZUtc/edit?usp=sharing" TargetMode="External"/><Relationship Id="rId7" Type="http://schemas.openxmlformats.org/officeDocument/2006/relationships/hyperlink" Target="https://youtu.be/0VOhhDLE3oo" TargetMode="External"/><Relationship Id="rId8" Type="http://schemas.openxmlformats.org/officeDocument/2006/relationships/hyperlink" Target="https://education.cfr.org/sites/default/files/video-transcripts/2019/05/Transcript%20An%20Overview%20of%20Proliferation.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education.cfr.org/learn/timeline/history-nuclear-proliferat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47863" y="517050"/>
          <a:ext cx="3000000" cy="3000000"/>
        </p:xfrm>
        <a:graphic>
          <a:graphicData uri="http://schemas.openxmlformats.org/drawingml/2006/table">
            <a:tbl>
              <a:tblPr>
                <a:noFill/>
                <a:tableStyleId>{D0FCD850-FCB6-46D7-8195-9E89FD2B3680}</a:tableStyleId>
              </a:tblPr>
              <a:tblGrid>
                <a:gridCol w="1633350"/>
                <a:gridCol w="4045800"/>
                <a:gridCol w="3669725"/>
              </a:tblGrid>
              <a:tr h="1985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3: Nuclear </a:t>
                      </a:r>
                      <a:r>
                        <a:rPr b="1" lang="en" sz="1300">
                          <a:latin typeface="Inter"/>
                          <a:ea typeface="Inter"/>
                          <a:cs typeface="Inter"/>
                          <a:sym typeface="Inter"/>
                        </a:rPr>
                        <a:t>Proliferation</a:t>
                      </a:r>
                      <a:r>
                        <a:rPr b="1" lang="en" sz="1300">
                          <a:latin typeface="Inter"/>
                          <a:ea typeface="Inter"/>
                          <a:cs typeface="Inter"/>
                          <a:sym typeface="Inter"/>
                        </a:rPr>
                        <a:t>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development of nuclear weapons shape international relations since the end of World War II?</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0625">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2.70, 2.83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5">
                            <a:extLst>
                              <a:ext uri="{A12FA001-AC4F-418D-AE19-62706E023703}">
                                <ahyp:hlinkClr val="tx"/>
                              </a:ext>
                            </a:extLst>
                          </a:hlinkClick>
                        </a:rPr>
                        <a:t>Powerpoint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6">
                            <a:extLst>
                              <a:ext uri="{A12FA001-AC4F-418D-AE19-62706E023703}">
                                <ahyp:hlinkClr val="tx"/>
                              </a:ext>
                            </a:extLst>
                          </a:hlinkClick>
                        </a:rPr>
                        <a:t>Teacher Exemplar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7">
                            <a:extLst>
                              <a:ext uri="{A12FA001-AC4F-418D-AE19-62706E023703}">
                                <ahyp:hlinkClr val="tx"/>
                              </a:ext>
                            </a:extLst>
                          </a:hlinkClick>
                        </a:rPr>
                        <a:t>Video</a:t>
                      </a:r>
                      <a:r>
                        <a:rPr lang="en" sz="1200">
                          <a:solidFill>
                            <a:schemeClr val="dk1"/>
                          </a:solidFill>
                          <a:latin typeface="Inter"/>
                          <a:ea typeface="Inter"/>
                          <a:cs typeface="Inter"/>
                          <a:sym typeface="Inter"/>
                        </a:rPr>
                        <a:t> (</a:t>
                      </a:r>
                      <a:r>
                        <a:rPr lang="en" sz="1200" u="sng">
                          <a:solidFill>
                            <a:schemeClr val="accent5"/>
                          </a:solidFill>
                          <a:latin typeface="Inter"/>
                          <a:ea typeface="Inter"/>
                          <a:cs typeface="Inter"/>
                          <a:sym typeface="Inter"/>
                          <a:hlinkClick r:id="rId8">
                            <a:extLst>
                              <a:ext uri="{A12FA001-AC4F-418D-AE19-62706E023703}">
                                <ahyp:hlinkClr val="tx"/>
                              </a:ext>
                            </a:extLst>
                          </a:hlinkClick>
                        </a:rPr>
                        <a:t>Transcript</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Exit Ticket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59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a:t>
                      </a:r>
                      <a:r>
                        <a:rPr lang="en" sz="1200">
                          <a:latin typeface="Inter"/>
                          <a:ea typeface="Inter"/>
                          <a:cs typeface="Inter"/>
                          <a:sym typeface="Inter"/>
                        </a:rPr>
                        <a:t>r</a:t>
                      </a:r>
                      <a:r>
                        <a:rPr lang="en" sz="1200">
                          <a:solidFill>
                            <a:srgbClr val="000000"/>
                          </a:solidFill>
                          <a:latin typeface="Inter"/>
                          <a:ea typeface="Inter"/>
                          <a:cs typeface="Inter"/>
                          <a:sym typeface="Inter"/>
                        </a:rPr>
                        <a:t>:</a:t>
                      </a:r>
                      <a:r>
                        <a:rPr lang="en" sz="1200">
                          <a:latin typeface="Inter"/>
                          <a:ea typeface="Inter"/>
                          <a:cs typeface="Inter"/>
                          <a:sym typeface="Inter"/>
                        </a:rPr>
                        <a:t> Cold War</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Mini Passage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719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250">
                <a:tc row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watch a video and answer questions on nuclear proliferation, why countries develop nuclear weapons, and what is being done to prevent the spread of these weapons and the possibility of a nuclear war.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62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Supporting Question.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Distribute the “What is Nuclear </a:t>
                      </a:r>
                      <a:r>
                        <a:rPr lang="en" sz="1200">
                          <a:latin typeface="Inter"/>
                          <a:ea typeface="Inter"/>
                          <a:cs typeface="Inter"/>
                          <a:sym typeface="Inter"/>
                        </a:rPr>
                        <a:t>Proliferation</a:t>
                      </a:r>
                      <a:r>
                        <a:rPr lang="en" sz="1200">
                          <a:latin typeface="Inter"/>
                          <a:ea typeface="Inter"/>
                          <a:cs typeface="Inter"/>
                          <a:sym typeface="Inter"/>
                        </a:rPr>
                        <a:t>” handout.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watch the video and answer the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compare answers with a partner, then review whole group.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Watch the video and answer the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Compare answers with a partner and participate in the class review.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21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63" y="517050"/>
          <a:ext cx="3000000" cy="3000000"/>
        </p:xfrm>
        <a:graphic>
          <a:graphicData uri="http://schemas.openxmlformats.org/drawingml/2006/table">
            <a:tbl>
              <a:tblPr>
                <a:noFill/>
                <a:tableStyleId>{D0FCD850-FCB6-46D7-8195-9E89FD2B3680}</a:tableStyleId>
              </a:tblPr>
              <a:tblGrid>
                <a:gridCol w="1629775"/>
                <a:gridCol w="4114875"/>
                <a:gridCol w="3712050"/>
              </a:tblGrid>
              <a:tr h="2655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Nuclear Proliferation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1443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In large groups, students will explore an </a:t>
                      </a:r>
                      <a:r>
                        <a:rPr lang="en" sz="1200" u="sng">
                          <a:solidFill>
                            <a:schemeClr val="hlink"/>
                          </a:solidFill>
                          <a:latin typeface="Inter"/>
                          <a:ea typeface="Inter"/>
                          <a:cs typeface="Inter"/>
                          <a:sym typeface="Inter"/>
                          <a:hlinkClick r:id="rId5"/>
                        </a:rPr>
                        <a:t>online timeline</a:t>
                      </a:r>
                      <a:r>
                        <a:rPr lang="en" sz="1200">
                          <a:latin typeface="Inter"/>
                          <a:ea typeface="Inter"/>
                          <a:cs typeface="Inter"/>
                          <a:sym typeface="Inter"/>
                        </a:rPr>
                        <a:t> of the history of nuclear proliferation. Each group is responsible for reading and taking notes on their section of the timeline on the student worksheet. The teacher should complete the first box for the first era with the class. Student groups should resemble as such:</a:t>
                      </a:r>
                      <a:endParaRPr sz="1200">
                        <a:latin typeface="Inter"/>
                        <a:ea typeface="Inter"/>
                        <a:cs typeface="Inter"/>
                        <a:sym typeface="Inter"/>
                      </a:endParaRPr>
                    </a:p>
                    <a:p>
                      <a:pPr indent="-304800" lvl="0" marL="457200" rtl="0" algn="l">
                        <a:lnSpc>
                          <a:spcPct val="115000"/>
                        </a:lnSpc>
                        <a:spcBef>
                          <a:spcPts val="900"/>
                        </a:spcBef>
                        <a:spcAft>
                          <a:spcPts val="0"/>
                        </a:spcAft>
                        <a:buClr>
                          <a:schemeClr val="dk1"/>
                        </a:buClr>
                        <a:buSzPts val="1200"/>
                        <a:buFont typeface="Inter"/>
                        <a:buChar char="●"/>
                      </a:pPr>
                      <a:r>
                        <a:rPr lang="en" sz="1200">
                          <a:solidFill>
                            <a:schemeClr val="dk1"/>
                          </a:solidFill>
                          <a:latin typeface="Inter"/>
                          <a:ea typeface="Inter"/>
                          <a:cs typeface="Inter"/>
                          <a:sym typeface="Inter"/>
                        </a:rPr>
                        <a:t>Group 1: 1938-62: The Nuclear Age Begins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Group 2: 1968–75 Nuclear Nonproliferation Goes Global</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Group 3: 1986–2000 End of the Cold War Improves Nonproliferation Efforts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Group 4: 2003–Present Progress and Threats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complete, distribute a notecard with a color to each student in each group (Red, Green, Blue, Yellow, Purple, Orange, Pink). Students with the same color then form new, smaller groups to share notes and complete the rest of the handout. Class size may vary, but each small group should have one member from each of the original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633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Model the first box in the first era for students.</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Break students up into four groups.</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Distribute pages 2-5 of the student worksheet.</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Assign each group an era from online timeline. </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work together to fill out the chart relevant to their assigned era.</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Monitor </a:t>
                      </a:r>
                      <a:r>
                        <a:rPr lang="en" sz="1200">
                          <a:latin typeface="Inter"/>
                          <a:ea typeface="Inter"/>
                          <a:cs typeface="Inter"/>
                          <a:sym typeface="Inter"/>
                        </a:rPr>
                        <a:t>student</a:t>
                      </a:r>
                      <a:r>
                        <a:rPr lang="en" sz="1200">
                          <a:latin typeface="Inter"/>
                          <a:ea typeface="Inter"/>
                          <a:cs typeface="Inter"/>
                          <a:sym typeface="Inter"/>
                        </a:rPr>
                        <a:t> progress and provide support.</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Distribute notecards to </a:t>
                      </a:r>
                      <a:r>
                        <a:rPr lang="en" sz="1200">
                          <a:solidFill>
                            <a:schemeClr val="dk1"/>
                          </a:solidFill>
                          <a:latin typeface="Inter"/>
                          <a:ea typeface="Inter"/>
                          <a:cs typeface="Inter"/>
                          <a:sym typeface="Inter"/>
                        </a:rPr>
                        <a:t>each student in each group a color.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move to a designated space with their new group.</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share notes and fill out the other eras.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and provide support.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Listen to the teacher’s model and fill in the box within the first era. </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Move into the assigned group as directed by the teacher.</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Access the online timeline and locate information about the assigned era.</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Work collaboratively with group members to read, discuss, and fill out the chart on the worksheet.</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Ask the teacher for clarification or support when needed.</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Note the color assigned by the teacher and look for new group assignment.</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Share information and notes about their original group's era with the new group members.</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Use shared notes to fill out the chart for the other eras on the worksheet.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582125"/>
          <a:ext cx="3000000" cy="3000000"/>
        </p:xfrm>
        <a:graphic>
          <a:graphicData uri="http://schemas.openxmlformats.org/drawingml/2006/table">
            <a:tbl>
              <a:tblPr>
                <a:noFill/>
                <a:tableStyleId>{D0FCD850-FCB6-46D7-8195-9E89FD2B3680}</a:tableStyleId>
              </a:tblPr>
              <a:tblGrid>
                <a:gridCol w="1611200"/>
                <a:gridCol w="4067950"/>
                <a:gridCol w="3669725"/>
              </a:tblGrid>
              <a:tr h="3437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Nuclear Proliferation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615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“Exit Ticket” in which they reflect on their learnings from the day through a </a:t>
                      </a:r>
                      <a:r>
                        <a:rPr lang="en" sz="1200">
                          <a:solidFill>
                            <a:schemeClr val="dk1"/>
                          </a:solidFill>
                          <a:latin typeface="Inter"/>
                          <a:ea typeface="Inter"/>
                          <a:cs typeface="Inter"/>
                          <a:sym typeface="Inter"/>
                        </a:rPr>
                        <a:t>quick write</a:t>
                      </a:r>
                      <a:r>
                        <a:rPr lang="en" sz="1200">
                          <a:solidFill>
                            <a:schemeClr val="dk1"/>
                          </a:solidFill>
                          <a:latin typeface="Inter"/>
                          <a:ea typeface="Inter"/>
                          <a:cs typeface="Inter"/>
                          <a:sym typeface="Inter"/>
                        </a:rPr>
                        <a:t>. Students will identify which era they believe had the most significant impact on nuclear proliferation efforts and justify their choice with evidence from the lesson.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8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the Exit Ticket and</a:t>
                      </a:r>
                      <a:r>
                        <a:rPr lang="en" sz="1200">
                          <a:latin typeface="Inter"/>
                          <a:ea typeface="Inter"/>
                          <a:cs typeface="Inter"/>
                          <a:sym typeface="Inter"/>
                        </a:rPr>
                        <a:t> provide instructions for the quickwrite.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Select one of the four eras that they think had the most significant impact on nuclear proliferation efforts.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a 2-3 sentence </a:t>
                      </a:r>
                      <a:r>
                        <a:rPr lang="en" sz="1200">
                          <a:latin typeface="Inter"/>
                          <a:ea typeface="Inter"/>
                          <a:cs typeface="Inter"/>
                          <a:sym typeface="Inter"/>
                        </a:rPr>
                        <a:t>explanation</a:t>
                      </a:r>
                      <a:r>
                        <a:rPr lang="en" sz="1200">
                          <a:latin typeface="Inter"/>
                          <a:ea typeface="Inter"/>
                          <a:cs typeface="Inter"/>
                          <a:sym typeface="Inter"/>
                        </a:rPr>
                        <a:t> using evidence from this lesson.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